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77" r:id="rId2"/>
    <p:sldId id="256" r:id="rId3"/>
    <p:sldId id="257" r:id="rId4"/>
    <p:sldId id="264" r:id="rId5"/>
    <p:sldId id="276" r:id="rId6"/>
    <p:sldId id="266" r:id="rId7"/>
    <p:sldId id="271" r:id="rId8"/>
    <p:sldId id="268" r:id="rId9"/>
    <p:sldId id="269" r:id="rId10"/>
    <p:sldId id="272" r:id="rId11"/>
    <p:sldId id="270" r:id="rId12"/>
    <p:sldId id="267" r:id="rId13"/>
    <p:sldId id="273" r:id="rId14"/>
    <p:sldId id="275" r:id="rId15"/>
    <p:sldId id="260" r:id="rId16"/>
    <p:sldId id="261" r:id="rId17"/>
    <p:sldId id="26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4BC6F-9888-4F06-8590-6FF80DC16A71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12CD9-ABA5-4006-8218-0C95D21F06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D05F8-EBEC-4AAE-95D8-8302F7ADD8B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797A5-0946-4612-B8E0-5364069E6D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797A5-0946-4612-B8E0-5364069E6D3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274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sz="500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en-US" sz="5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r>
              <a:rPr lang="en-US" sz="8000" dirty="0" smtClean="0">
                <a:latin typeface="Aharoni" pitchFamily="2" charset="-79"/>
                <a:cs typeface="Aharoni" pitchFamily="2" charset="-79"/>
              </a:rPr>
              <a:t>Unit 7: Domestic Policy</a:t>
            </a:r>
          </a:p>
          <a:p>
            <a:pPr algn="ctr">
              <a:buNone/>
            </a:pPr>
            <a:endParaRPr lang="en-US" sz="5000" dirty="0" smtClean="0">
              <a:latin typeface="Aharoni" pitchFamily="2" charset="-79"/>
              <a:cs typeface="Aharoni" pitchFamily="2" charset="-79"/>
            </a:endParaRPr>
          </a:p>
          <a:p>
            <a:pPr algn="ctr">
              <a:buNone/>
            </a:pPr>
            <a:r>
              <a:rPr lang="en-US" sz="5000" dirty="0" smtClean="0">
                <a:latin typeface="Aharoni" pitchFamily="2" charset="-79"/>
                <a:cs typeface="Aharoni" pitchFamily="2" charset="-79"/>
              </a:rPr>
              <a:t>Few will have the greatness to bend history itself; but each of us can work to change a small portion of events, and in the total of all those acts will be written the history of this generation.</a:t>
            </a:r>
          </a:p>
          <a:p>
            <a:pPr algn="ctr">
              <a:buNone/>
            </a:pPr>
            <a:r>
              <a:rPr lang="en-US" sz="5000" dirty="0" smtClean="0">
                <a:latin typeface="Aharoni" pitchFamily="2" charset="-79"/>
                <a:cs typeface="Aharoni" pitchFamily="2" charset="-79"/>
              </a:rPr>
              <a:t>-Robert F. Kennedy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22" name="Picture 2" descr="https://gordon.wiki.ccsd.edu/file/view/industrialization.jpg/34086937/industrializ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685800"/>
            <a:ext cx="4059413" cy="3048000"/>
          </a:xfrm>
          <a:prstGeom prst="rect">
            <a:avLst/>
          </a:prstGeom>
          <a:noFill/>
        </p:spPr>
      </p:pic>
      <p:pic>
        <p:nvPicPr>
          <p:cNvPr id="30724" name="Picture 4" descr="http://t1.gstatic.com/images?q=tbn:ANd9GcTd94nmDHP2gm19z5KuHExOmzpyHgkR5wRP9de7YmWyZ3KH3clm63i5y4C4J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685800"/>
            <a:ext cx="3865773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_______racial</a:t>
            </a:r>
            <a:r>
              <a:rPr lang="en-US" dirty="0" smtClean="0"/>
              <a:t>, religious and ethnic groups should have access to the same type of education in the same type of setting. </a:t>
            </a:r>
          </a:p>
          <a:p>
            <a:r>
              <a:rPr lang="en-US" dirty="0" smtClean="0"/>
              <a:t>Brown v. Board of Education </a:t>
            </a:r>
            <a:r>
              <a:rPr lang="en-US" dirty="0" smtClean="0"/>
              <a:t>__________ </a:t>
            </a:r>
            <a:r>
              <a:rPr lang="en-US" dirty="0" smtClean="0"/>
              <a:t>schools</a:t>
            </a:r>
          </a:p>
          <a:p>
            <a:r>
              <a:rPr lang="en-US" dirty="0" smtClean="0"/>
              <a:t>From 1900 to 1996 the percentage of teenagers who graduated from high school increased from about </a:t>
            </a:r>
            <a:r>
              <a:rPr lang="en-US" dirty="0" smtClean="0"/>
              <a:t>____ </a:t>
            </a:r>
            <a:r>
              <a:rPr lang="en-US" dirty="0" smtClean="0"/>
              <a:t>percent to about </a:t>
            </a:r>
            <a:r>
              <a:rPr lang="en-US" dirty="0" smtClean="0"/>
              <a:t>_____</a:t>
            </a:r>
            <a:r>
              <a:rPr lang="en-US" dirty="0" smtClean="0"/>
              <a:t> </a:t>
            </a:r>
            <a:r>
              <a:rPr lang="en-US" dirty="0" smtClean="0"/>
              <a:t>percent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State of Education in the US: No Child Left Behind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 was </a:t>
            </a:r>
            <a:r>
              <a:rPr lang="en-US" dirty="0" smtClean="0"/>
              <a:t>passed in 2001 to address the </a:t>
            </a:r>
            <a:r>
              <a:rPr lang="en-US" dirty="0" smtClean="0"/>
              <a:t>“_____________” </a:t>
            </a:r>
            <a:r>
              <a:rPr lang="en-US" dirty="0" smtClean="0"/>
              <a:t>between certain groups of students</a:t>
            </a:r>
          </a:p>
          <a:p>
            <a:r>
              <a:rPr lang="en-US" dirty="0" smtClean="0"/>
              <a:t>The law required </a:t>
            </a:r>
          </a:p>
          <a:p>
            <a:pPr>
              <a:buNone/>
            </a:pPr>
            <a:r>
              <a:rPr lang="en-US" dirty="0" smtClean="0"/>
              <a:t>_____________to </a:t>
            </a:r>
            <a:r>
              <a:rPr lang="en-US" dirty="0" smtClean="0"/>
              <a:t>hold</a:t>
            </a:r>
          </a:p>
          <a:p>
            <a:pPr>
              <a:buNone/>
            </a:pPr>
            <a:r>
              <a:rPr lang="en-US" dirty="0" smtClean="0"/>
              <a:t>schools and teachers</a:t>
            </a:r>
          </a:p>
          <a:p>
            <a:pPr>
              <a:buNone/>
            </a:pPr>
            <a:r>
              <a:rPr lang="en-US" dirty="0" smtClean="0"/>
              <a:t>______________ </a:t>
            </a:r>
            <a:r>
              <a:rPr lang="en-US" dirty="0" smtClean="0"/>
              <a:t>to </a:t>
            </a:r>
          </a:p>
          <a:p>
            <a:pPr>
              <a:buNone/>
            </a:pPr>
            <a:r>
              <a:rPr lang="en-US" dirty="0" smtClean="0"/>
              <a:t>student achievement</a:t>
            </a:r>
          </a:p>
          <a:p>
            <a:endParaRPr lang="en-US" dirty="0"/>
          </a:p>
        </p:txBody>
      </p:sp>
      <p:pic>
        <p:nvPicPr>
          <p:cNvPr id="27650" name="Picture 2" descr="http://bloximages.newyork1.vip.townnews.com/phillyburbs.com/content/tncms/assets/v3/editorial/5/6c/56ca7c19-b19b-5efb-a015-95b83752e3cf/4f393cf01789f.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3048000" cy="3029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770" name="Picture 2" descr="http://jamesbrauer.com/wp-content/uploads/2011/10/No-Child-Left-Behind-Identifies-Good-Schools-as-Fail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4075043" cy="3124200"/>
          </a:xfrm>
          <a:prstGeom prst="rect">
            <a:avLst/>
          </a:prstGeom>
          <a:noFill/>
        </p:spPr>
      </p:pic>
      <p:pic>
        <p:nvPicPr>
          <p:cNvPr id="32772" name="Picture 4" descr="http://iqrafoundation.com/wp-content/uploads/2010/12/Standardized-Tes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533400"/>
            <a:ext cx="3810000" cy="2857500"/>
          </a:xfrm>
          <a:prstGeom prst="rect">
            <a:avLst/>
          </a:prstGeom>
          <a:noFill/>
        </p:spPr>
      </p:pic>
      <p:pic>
        <p:nvPicPr>
          <p:cNvPr id="32774" name="Picture 6" descr="http://t1.gstatic.com/images?q=tbn:ANd9GcTPVhrRynmUfoCEiZhbbQEHoxwrF33TJ-CWl4hPPF7eSFVRusZk3Vcgj_dpQ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5900" y="3429000"/>
            <a:ext cx="3893276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3794" name="Picture 2" descr="https://encrypted-tbn1.google.com/images?q=tbn:ANd9GcQpOD6NkmxsSCbkbTu8NUycmphlp-wE3C0Fv-Pug6j2tWHM4aBD2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762000"/>
            <a:ext cx="3743325" cy="3886200"/>
          </a:xfrm>
          <a:prstGeom prst="rect">
            <a:avLst/>
          </a:prstGeom>
          <a:noFill/>
        </p:spPr>
      </p:pic>
      <p:pic>
        <p:nvPicPr>
          <p:cNvPr id="33796" name="Picture 4" descr="http://education-portal.com/cimages/multimages/16/usnews-charter-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41910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watch the clip, consider what grade you would give the US education system. </a:t>
            </a:r>
          </a:p>
          <a:p>
            <a:r>
              <a:rPr lang="en-US" dirty="0" smtClean="0"/>
              <a:t>After the clip, record your responses. </a:t>
            </a:r>
          </a:p>
          <a:p>
            <a:r>
              <a:rPr lang="en-US" dirty="0" smtClean="0"/>
              <a:t>Be prepared to share.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Repeat for the 3 articles in your packet. Be mindful of the time! Your evidence sheet is due at the end of the period.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Reflection and interactive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your homework assignment with me.</a:t>
            </a:r>
          </a:p>
          <a:p>
            <a:endParaRPr lang="en-US" dirty="0" smtClean="0"/>
          </a:p>
          <a:p>
            <a:r>
              <a:rPr lang="en-US" dirty="0" smtClean="0"/>
              <a:t>Complete the first interview sheet silently and independently so that you are familiar with the questions.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the post-it note, write your name and answer one of the following questions: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What is something compelling you learned about American schools today that you didn’t know before?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solutions, if any, do you suggest are made to the American school system?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questions do you still have about the American school system?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500" dirty="0" smtClean="0"/>
              <a:t>Interview packet due on Friday</a:t>
            </a:r>
          </a:p>
          <a:p>
            <a:r>
              <a:rPr lang="en-US" sz="4500" dirty="0" smtClean="0"/>
              <a:t>Coach class and college prep class on Friday after school with Ms. Nichols and Ms. John</a:t>
            </a:r>
            <a:endParaRPr lang="en-US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Do-now: YOU have just been appointed as the Secretary of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Education for the United States.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What change(s) will you make </a:t>
            </a:r>
            <a:r>
              <a:rPr lang="en-US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immediately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to American schools? Explain your reasoning.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 and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183880" cy="4651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Today’s agenda and objective:</a:t>
            </a:r>
          </a:p>
          <a:p>
            <a:pPr>
              <a:buNone/>
            </a:pPr>
            <a:r>
              <a:rPr lang="en-US" dirty="0" smtClean="0"/>
              <a:t>Students will be able to be able to explain current educational policy in the United States and reflect on their own educational experience by: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Do-now and discuss</a:t>
            </a:r>
          </a:p>
          <a:p>
            <a:pPr marL="514350" indent="-514350">
              <a:buAutoNum type="arabicPeriod"/>
            </a:pPr>
            <a:r>
              <a:rPr lang="en-US" dirty="0" smtClean="0"/>
              <a:t>Education survey</a:t>
            </a:r>
          </a:p>
          <a:p>
            <a:pPr marL="514350" indent="-514350">
              <a:buAutoNum type="arabicPeriod"/>
            </a:pPr>
            <a:r>
              <a:rPr lang="en-US" dirty="0" smtClean="0"/>
              <a:t>Notes</a:t>
            </a:r>
          </a:p>
          <a:p>
            <a:pPr marL="514350" indent="-514350">
              <a:buAutoNum type="arabicPeriod"/>
            </a:pPr>
            <a:r>
              <a:rPr lang="en-US" dirty="0" smtClean="0"/>
              <a:t>Two clips on American schools</a:t>
            </a:r>
          </a:p>
          <a:p>
            <a:pPr marL="514350" indent="-514350">
              <a:buAutoNum type="arabicPeriod"/>
            </a:pPr>
            <a:r>
              <a:rPr lang="en-US" dirty="0" smtClean="0"/>
              <a:t>Grading the US Education system</a:t>
            </a:r>
          </a:p>
          <a:p>
            <a:pPr marL="514350" indent="-514350">
              <a:buAutoNum type="arabicPeriod"/>
            </a:pPr>
            <a:r>
              <a:rPr lang="en-US" dirty="0" smtClean="0"/>
              <a:t>Reflection </a:t>
            </a:r>
          </a:p>
          <a:p>
            <a:pPr marL="514350" indent="-514350">
              <a:buAutoNum type="arabicPeriod"/>
            </a:pPr>
            <a:r>
              <a:rPr lang="en-US" dirty="0" smtClean="0"/>
              <a:t>Closing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Constitution and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30352"/>
            <a:ext cx="3505200" cy="41879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Constitution says </a:t>
            </a:r>
            <a:r>
              <a:rPr lang="en-US" dirty="0" smtClean="0"/>
              <a:t>_________ </a:t>
            </a:r>
            <a:r>
              <a:rPr lang="en-US" dirty="0" smtClean="0"/>
              <a:t>about education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______ amendment </a:t>
            </a:r>
            <a:r>
              <a:rPr lang="en-US" dirty="0" smtClean="0"/>
              <a:t>reserves anything not in the Constitution for the </a:t>
            </a:r>
            <a:r>
              <a:rPr lang="en-US" dirty="0" smtClean="0"/>
              <a:t>_______, </a:t>
            </a:r>
            <a:r>
              <a:rPr lang="en-US" dirty="0" smtClean="0"/>
              <a:t>not the federal government</a:t>
            </a:r>
            <a:endParaRPr lang="en-US" dirty="0"/>
          </a:p>
        </p:txBody>
      </p:sp>
      <p:pic>
        <p:nvPicPr>
          <p:cNvPr id="1028" name="Picture 4" descr="http://static.icivics.org/sites/default/files/constit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4648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BIG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1. What </a:t>
            </a:r>
            <a:r>
              <a:rPr lang="en-US" dirty="0" smtClean="0"/>
              <a:t>is the purpose of a public education?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Who </a:t>
            </a:r>
            <a:r>
              <a:rPr lang="en-US" dirty="0" smtClean="0"/>
              <a:t>is to receive the educational</a:t>
            </a:r>
            <a:br>
              <a:rPr lang="en-US" dirty="0" smtClean="0"/>
            </a:br>
            <a:r>
              <a:rPr lang="en-US" dirty="0" smtClean="0"/>
              <a:t>services provided by the public?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3. And, how does government ensure the quality of these educational services?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Education in the US: 19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"The Common School Period”</a:t>
            </a:r>
          </a:p>
          <a:p>
            <a:pPr>
              <a:buNone/>
            </a:pPr>
            <a:r>
              <a:rPr lang="en-US" dirty="0" smtClean="0"/>
              <a:t>-__________________ </a:t>
            </a:r>
            <a:r>
              <a:rPr lang="en-US" dirty="0" smtClean="0"/>
              <a:t>didn’t exist until the 1840s</a:t>
            </a:r>
          </a:p>
          <a:p>
            <a:pPr>
              <a:buNone/>
            </a:pPr>
            <a:r>
              <a:rPr lang="en-US" dirty="0" smtClean="0"/>
              <a:t>-reform movement encouraged and eventually required public schooling for all </a:t>
            </a:r>
            <a:r>
              <a:rPr lang="en-US" dirty="0" smtClean="0"/>
              <a:t>_________________ </a:t>
            </a:r>
            <a:r>
              <a:rPr lang="en-US" dirty="0" smtClean="0"/>
              <a:t>age students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</a:t>
            </a:r>
            <a:r>
              <a:rPr lang="en-US" u="sng" dirty="0" smtClean="0"/>
              <a:t>local </a:t>
            </a:r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4" name="Picture 2" descr="http://www.octhebeach.com/museum/images/Museums-15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5332372" cy="3810000"/>
          </a:xfrm>
          <a:prstGeom prst="rect">
            <a:avLst/>
          </a:prstGeom>
          <a:noFill/>
        </p:spPr>
      </p:pic>
      <p:pic>
        <p:nvPicPr>
          <p:cNvPr id="23556" name="Picture 4" descr="https://encrypted-tbn2.google.com/images?q=tbn:ANd9GcRpgHKqQyA30kmJXSuXvRfDBP3X5xhzCoKZTb6ITBWtKvVvRiJh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685800"/>
            <a:ext cx="2647950" cy="2667000"/>
          </a:xfrm>
          <a:prstGeom prst="rect">
            <a:avLst/>
          </a:prstGeom>
          <a:noFill/>
        </p:spPr>
      </p:pic>
      <p:pic>
        <p:nvPicPr>
          <p:cNvPr id="23558" name="Picture 6" descr="http://t0.gstatic.com/images?q=tbn:ANd9GcSWMl4RxwuxnQ7CZh2MgNMteNVMZ8vKre1WY0X5v7710tjUIFreecnbiFaE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505200"/>
            <a:ext cx="2552700" cy="1790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500" b="1" dirty="0" smtClean="0"/>
              <a:t>WHY have common schools? </a:t>
            </a:r>
          </a:p>
          <a:p>
            <a:r>
              <a:rPr lang="en-US" dirty="0" smtClean="0"/>
              <a:t>Used to </a:t>
            </a:r>
            <a:r>
              <a:rPr lang="en-US" dirty="0" smtClean="0"/>
              <a:t>“______________" </a:t>
            </a:r>
            <a:r>
              <a:rPr lang="en-US" dirty="0" smtClean="0"/>
              <a:t>all foreigners</a:t>
            </a:r>
          </a:p>
          <a:p>
            <a:r>
              <a:rPr lang="en-US" dirty="0" smtClean="0"/>
              <a:t>More educated the people are, the more </a:t>
            </a:r>
            <a:r>
              <a:rPr lang="en-US" dirty="0" smtClean="0"/>
              <a:t>________________ </a:t>
            </a:r>
            <a:r>
              <a:rPr lang="en-US" dirty="0" smtClean="0"/>
              <a:t>they can be</a:t>
            </a:r>
          </a:p>
          <a:p>
            <a:r>
              <a:rPr lang="en-US" dirty="0" smtClean="0"/>
              <a:t>McGuffey Readers - expanded what was learned</a:t>
            </a:r>
          </a:p>
          <a:p>
            <a:r>
              <a:rPr lang="en-US" dirty="0" smtClean="0"/>
              <a:t>Taxes?</a:t>
            </a:r>
          </a:p>
          <a:p>
            <a:r>
              <a:rPr lang="en-US" dirty="0" smtClean="0"/>
              <a:t>Dilute </a:t>
            </a:r>
            <a:r>
              <a:rPr lang="en-US" u="sng" dirty="0" smtClean="0"/>
              <a:t>or</a:t>
            </a:r>
            <a:r>
              <a:rPr lang="en-US" dirty="0" smtClean="0"/>
              <a:t> expand </a:t>
            </a:r>
            <a:r>
              <a:rPr lang="en-US" dirty="0" smtClean="0"/>
              <a:t>____________________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US schools: 20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20</a:t>
            </a:r>
            <a:r>
              <a:rPr lang="en-US" baseline="30000" dirty="0" smtClean="0"/>
              <a:t>th</a:t>
            </a:r>
            <a:r>
              <a:rPr lang="en-US" dirty="0" smtClean="0"/>
              <a:t> century was </a:t>
            </a:r>
            <a:r>
              <a:rPr lang="en-US" dirty="0" smtClean="0"/>
              <a:t>_______________ </a:t>
            </a:r>
            <a:r>
              <a:rPr lang="en-US" dirty="0" smtClean="0"/>
              <a:t>and the idea of education for all. </a:t>
            </a:r>
          </a:p>
          <a:p>
            <a:r>
              <a:rPr lang="en-US" dirty="0" smtClean="0"/>
              <a:t>Response to increased industrialization and factories. </a:t>
            </a:r>
          </a:p>
          <a:p>
            <a:r>
              <a:rPr lang="en-US" u="sng" dirty="0" smtClean="0"/>
              <a:t>___________________</a:t>
            </a:r>
            <a:r>
              <a:rPr lang="en-US" dirty="0" smtClean="0"/>
              <a:t>free </a:t>
            </a:r>
            <a:r>
              <a:rPr lang="en-US" dirty="0" smtClean="0"/>
              <a:t>public education was the rule. School attendance was mandatory, education was universal.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</TotalTime>
  <Words>553</Words>
  <Application>Microsoft Office PowerPoint</Application>
  <PresentationFormat>On-screen Show (4:3)</PresentationFormat>
  <Paragraphs>76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Aspect</vt:lpstr>
      <vt:lpstr>Slide 1</vt:lpstr>
      <vt:lpstr>Do-now: YOU have just been appointed as the Secretary of Education for the United States.   What change(s) will you make immediately to American schools? Explain your reasoning. </vt:lpstr>
      <vt:lpstr>Today’s agenda and objective</vt:lpstr>
      <vt:lpstr>The Constitution and Education</vt:lpstr>
      <vt:lpstr>3 BIG questions</vt:lpstr>
      <vt:lpstr>History of Education in the US: 19th century </vt:lpstr>
      <vt:lpstr>Very local control</vt:lpstr>
      <vt:lpstr>Slide 8</vt:lpstr>
      <vt:lpstr>History of US schools: 20th century </vt:lpstr>
      <vt:lpstr>Slide 10</vt:lpstr>
      <vt:lpstr>Slide 11</vt:lpstr>
      <vt:lpstr>Current State of Education in the US: No Child Left Behind</vt:lpstr>
      <vt:lpstr>Slide 13</vt:lpstr>
      <vt:lpstr>Charter schools</vt:lpstr>
      <vt:lpstr>Evidence review</vt:lpstr>
      <vt:lpstr>Reflection and interactive homework</vt:lpstr>
      <vt:lpstr>Closing</vt:lpstr>
      <vt:lpstr>Reminders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Do-now: YOU have just been appointed as the Secretary of Education.   What change(s) will you make immediately to American schools? Explain your reasoning.</dc:title>
  <dc:creator>Mnichols</dc:creator>
  <cp:lastModifiedBy>Mnichols</cp:lastModifiedBy>
  <cp:revision>6</cp:revision>
  <dcterms:created xsi:type="dcterms:W3CDTF">2012-04-10T18:40:28Z</dcterms:created>
  <dcterms:modified xsi:type="dcterms:W3CDTF">2012-04-10T20:57:01Z</dcterms:modified>
</cp:coreProperties>
</file>